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Bold" panose="02040803050406030204" pitchFamily="18" charset="0"/>
      <p:regular r:id="rId11"/>
      <p:bold r:id="rId12"/>
    </p:embeddedFont>
    <p:embeddedFont>
      <p:font typeface="Cambria Bold Italics" panose="020B0604020202020204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charset="0"/>
      <p:regular r:id="rId18"/>
    </p:embeddedFont>
    <p:embeddedFont>
      <p:font typeface="Poppins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H2YksBnpJ1ac5Y8nEg_cZ0T1lcNPlAQ/view?usp=shar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3lEi_q6LBmeVp2G8ZnZbXdKtuLC-nlgn/view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view?r=eyJrIjoiM2Q0ZTYyOWMtOWRkNC00YWI4LTg0OWItMWI0NzYzZmQzYmFlIiwidCI6ImRmODY3OWNkLWE4MGUtNDVkOC05OWFjLWM4M2VkN2ZmOTVhMCJ9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32233"/>
            <a:ext cx="3956667" cy="1088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00068">
            <a:off x="1338383" y="9932055"/>
            <a:ext cx="3045090" cy="15301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931">
            <a:off x="387571" y="9682934"/>
            <a:ext cx="1533250" cy="29274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49499"/>
          <a:stretch>
            <a:fillRect/>
          </a:stretch>
        </p:blipFill>
        <p:spPr>
          <a:xfrm rot="4400068">
            <a:off x="3178440" y="9317190"/>
            <a:ext cx="3045090" cy="1658212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72584" y="1028700"/>
            <a:ext cx="8715416" cy="8681371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EFC0C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7140108"/>
            <a:ext cx="6456613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3000" i="1" spc="-60" dirty="0">
                <a:solidFill>
                  <a:srgbClr val="13193D"/>
                </a:solidFill>
                <a:latin typeface="Poppins"/>
              </a:rPr>
              <a:t>A Data Presentation for the WIDA </a:t>
            </a:r>
            <a:r>
              <a:rPr lang="en-US" sz="3000" i="1" spc="-60" dirty="0" err="1">
                <a:solidFill>
                  <a:srgbClr val="13193D"/>
                </a:solidFill>
                <a:latin typeface="Poppins"/>
              </a:rPr>
              <a:t>Datathon</a:t>
            </a:r>
            <a:r>
              <a:rPr lang="en-US" sz="3000" i="1" spc="-60" dirty="0">
                <a:solidFill>
                  <a:srgbClr val="13193D"/>
                </a:solidFill>
                <a:latin typeface="Poppins"/>
              </a:rPr>
              <a:t> 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031666"/>
            <a:ext cx="854388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 spc="-113">
                <a:solidFill>
                  <a:srgbClr val="13193D"/>
                </a:solidFill>
                <a:latin typeface="Cambria Bold Italics"/>
              </a:rPr>
              <a:t>Are Teams with high Team Spirit Likely to Come Out as Champions?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8915" y="1912502"/>
            <a:ext cx="3036236" cy="71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7"/>
              </a:lnSpc>
            </a:pPr>
            <a:r>
              <a:rPr lang="en-US" sz="4213" spc="-84">
                <a:solidFill>
                  <a:srgbClr val="000000"/>
                </a:solidFill>
                <a:latin typeface="Poppins Italics"/>
              </a:rPr>
              <a:t>Data Titans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871872"/>
            <a:ext cx="18288000" cy="0"/>
          </a:xfrm>
          <a:prstGeom prst="line">
            <a:avLst/>
          </a:prstGeom>
          <a:ln w="57150" cap="flat">
            <a:solidFill>
              <a:srgbClr val="13239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11681" y="2406378"/>
            <a:ext cx="7747619" cy="60609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87128" y="952500"/>
            <a:ext cx="1284596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13193D"/>
                </a:solidFill>
                <a:latin typeface="Cambria Bold"/>
              </a:rPr>
              <a:t>Data Cleaning &amp; Transformation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179313"/>
            <a:ext cx="8002081" cy="744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spc="-60" dirty="0">
                <a:solidFill>
                  <a:srgbClr val="13193D"/>
                </a:solidFill>
                <a:latin typeface="Poppins"/>
              </a:rPr>
              <a:t>Removal of null values from the </a:t>
            </a:r>
            <a:r>
              <a:rPr lang="en-US" sz="3000" spc="-60" dirty="0" err="1">
                <a:solidFill>
                  <a:srgbClr val="13193D"/>
                </a:solidFill>
                <a:latin typeface="Poppins"/>
              </a:rPr>
              <a:t>possesion</a:t>
            </a:r>
            <a:r>
              <a:rPr lang="en-US" sz="3000" spc="-60" dirty="0">
                <a:solidFill>
                  <a:srgbClr val="13193D"/>
                </a:solidFill>
                <a:latin typeface="Poppins"/>
              </a:rPr>
              <a:t>, </a:t>
            </a:r>
            <a:r>
              <a:rPr lang="en-US" sz="3000" spc="-60" dirty="0" err="1">
                <a:solidFill>
                  <a:srgbClr val="13193D"/>
                </a:solidFill>
                <a:latin typeface="Poppins"/>
              </a:rPr>
              <a:t>yellow_cards</a:t>
            </a:r>
            <a:r>
              <a:rPr lang="en-US" sz="3000" spc="-60" dirty="0">
                <a:solidFill>
                  <a:srgbClr val="13193D"/>
                </a:solidFill>
                <a:latin typeface="Poppins"/>
              </a:rPr>
              <a:t>, </a:t>
            </a:r>
            <a:r>
              <a:rPr lang="en-US" sz="3000" spc="-60" dirty="0" err="1">
                <a:solidFill>
                  <a:srgbClr val="13193D"/>
                </a:solidFill>
                <a:latin typeface="Poppins"/>
              </a:rPr>
              <a:t>red_card</a:t>
            </a:r>
            <a:r>
              <a:rPr lang="en-US" sz="3000" spc="-60" dirty="0">
                <a:solidFill>
                  <a:srgbClr val="13193D"/>
                </a:solidFill>
                <a:latin typeface="Poppins"/>
              </a:rPr>
              <a:t> columns by replacing them with the median values by teams</a:t>
            </a:r>
          </a:p>
          <a:p>
            <a:pPr>
              <a:lnSpc>
                <a:spcPts val="3900"/>
              </a:lnSpc>
            </a:pPr>
            <a:endParaRPr lang="en-US" sz="3000" spc="-60" dirty="0">
              <a:solidFill>
                <a:srgbClr val="13193D"/>
              </a:solidFill>
              <a:latin typeface="Poppins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spc="-60" dirty="0">
                <a:solidFill>
                  <a:srgbClr val="13193D"/>
                </a:solidFill>
                <a:latin typeface="Poppins"/>
              </a:rPr>
              <a:t>Attempt to drop duplicates</a:t>
            </a:r>
          </a:p>
          <a:p>
            <a:pPr>
              <a:lnSpc>
                <a:spcPts val="3900"/>
              </a:lnSpc>
            </a:pPr>
            <a:endParaRPr lang="en-US" sz="3000" spc="-60" dirty="0">
              <a:solidFill>
                <a:srgbClr val="13193D"/>
              </a:solidFill>
              <a:latin typeface="Poppins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spc="-60" dirty="0">
                <a:solidFill>
                  <a:srgbClr val="13193D"/>
                </a:solidFill>
                <a:latin typeface="Poppins"/>
              </a:rPr>
              <a:t>Capping of outliers using 75:25 IQR method</a:t>
            </a:r>
          </a:p>
          <a:p>
            <a:pPr>
              <a:lnSpc>
                <a:spcPts val="3900"/>
              </a:lnSpc>
            </a:pPr>
            <a:endParaRPr lang="en-US" sz="3000" spc="-60" dirty="0">
              <a:solidFill>
                <a:srgbClr val="13193D"/>
              </a:solidFill>
              <a:latin typeface="Poppins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spc="-60" dirty="0">
                <a:solidFill>
                  <a:srgbClr val="13193D"/>
                </a:solidFill>
                <a:latin typeface="Poppins"/>
              </a:rPr>
              <a:t>Derivation of champions, hosts, </a:t>
            </a:r>
            <a:r>
              <a:rPr lang="en-US" sz="3000" spc="-60" dirty="0" err="1">
                <a:solidFill>
                  <a:srgbClr val="13193D"/>
                </a:solidFill>
                <a:latin typeface="Poppins"/>
              </a:rPr>
              <a:t>host_country</a:t>
            </a:r>
            <a:r>
              <a:rPr lang="en-US" sz="3000" spc="-60" dirty="0">
                <a:solidFill>
                  <a:srgbClr val="13193D"/>
                </a:solidFill>
                <a:latin typeface="Poppins"/>
              </a:rPr>
              <a:t>, and </a:t>
            </a:r>
            <a:r>
              <a:rPr lang="en-US" sz="3000" spc="-60" dirty="0" err="1">
                <a:solidFill>
                  <a:srgbClr val="13193D"/>
                </a:solidFill>
                <a:latin typeface="Poppins"/>
              </a:rPr>
              <a:t>distance_in_miles</a:t>
            </a:r>
            <a:r>
              <a:rPr lang="en-US" sz="3000" spc="-60" dirty="0">
                <a:solidFill>
                  <a:srgbClr val="13193D"/>
                </a:solidFill>
                <a:latin typeface="Poppins"/>
              </a:rPr>
              <a:t> columns</a:t>
            </a:r>
          </a:p>
          <a:p>
            <a:pPr>
              <a:lnSpc>
                <a:spcPts val="3900"/>
              </a:lnSpc>
            </a:pPr>
            <a:endParaRPr lang="en-US" sz="3000" spc="-60" dirty="0">
              <a:solidFill>
                <a:srgbClr val="13193D"/>
              </a:solidFill>
              <a:latin typeface="Poppins"/>
            </a:endParaRP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 u="sng" spc="-60" dirty="0">
                <a:solidFill>
                  <a:srgbClr val="13193D"/>
                </a:solidFill>
                <a:latin typeface="Poppins"/>
                <a:hlinkClick r:id="rId3" tooltip="https://drive.google.com/file/d/1cH2YksBnpJ1ac5Y8nEg_cZ0T1lcNPlAQ/view?usp=sharing"/>
              </a:rPr>
              <a:t>Link to clean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69" y="9789378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80169" y="6059087"/>
            <a:ext cx="1444668" cy="14487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36724" y="190500"/>
            <a:ext cx="684160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spc="-132" dirty="0">
                <a:solidFill>
                  <a:srgbClr val="000000"/>
                </a:solidFill>
                <a:latin typeface="Cambria Bold"/>
              </a:rPr>
              <a:t>EDA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1656" y="1257300"/>
            <a:ext cx="16230600" cy="400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-60" dirty="0">
                <a:solidFill>
                  <a:srgbClr val="050A30"/>
                </a:solidFill>
                <a:latin typeface="Poppins"/>
              </a:rPr>
              <a:t>To understand the relationship between variables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-60" dirty="0">
                <a:solidFill>
                  <a:srgbClr val="050A30"/>
                </a:solidFill>
                <a:latin typeface="Poppins"/>
              </a:rPr>
              <a:t>To use the understanding of these relationships to generate hypothesis</a:t>
            </a:r>
          </a:p>
          <a:p>
            <a:pPr marL="647700" lvl="1" indent="-323850">
              <a:lnSpc>
                <a:spcPts val="4500"/>
              </a:lnSpc>
              <a:buFont typeface="Arial"/>
              <a:buChar char="•"/>
            </a:pPr>
            <a:r>
              <a:rPr lang="en-US" sz="3000" spc="-60" dirty="0">
                <a:solidFill>
                  <a:srgbClr val="050A30"/>
                </a:solidFill>
                <a:latin typeface="Poppins"/>
              </a:rPr>
              <a:t>To carryout statistical tests  to accept or reject both hypothesis:</a:t>
            </a:r>
          </a:p>
          <a:p>
            <a:pPr>
              <a:lnSpc>
                <a:spcPts val="4500"/>
              </a:lnSpc>
            </a:pPr>
            <a:r>
              <a:rPr lang="en-US" sz="3000" spc="-60" dirty="0">
                <a:solidFill>
                  <a:srgbClr val="050A30"/>
                </a:solidFill>
                <a:latin typeface="Poppins"/>
              </a:rPr>
              <a:t>        </a:t>
            </a:r>
            <a:r>
              <a:rPr lang="en-US" sz="3000" spc="-60" dirty="0">
                <a:solidFill>
                  <a:srgbClr val="050A30"/>
                </a:solidFill>
                <a:latin typeface="Poppins Bold"/>
              </a:rPr>
              <a:t>Null hypothesis 1: goals have no effect on turning teams to champions</a:t>
            </a:r>
          </a:p>
          <a:p>
            <a:pPr>
              <a:lnSpc>
                <a:spcPts val="4500"/>
              </a:lnSpc>
            </a:pPr>
            <a:r>
              <a:rPr lang="en-US" sz="3000" spc="-60" dirty="0">
                <a:solidFill>
                  <a:srgbClr val="050A30"/>
                </a:solidFill>
                <a:latin typeface="Poppins Bold"/>
              </a:rPr>
              <a:t>           Null hypothesis 2: assists have no relationship with goals</a:t>
            </a:r>
          </a:p>
          <a:p>
            <a:pPr marL="914400" lvl="1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000" spc="-60" dirty="0">
                <a:solidFill>
                  <a:srgbClr val="050A30"/>
                </a:solidFill>
                <a:latin typeface="Poppins"/>
                <a:hlinkClick r:id="rId4"/>
              </a:rPr>
              <a:t>Link to the Python Scripts on both cleaning and EDA</a:t>
            </a:r>
            <a:endParaRPr lang="en-US" sz="3000" spc="-60" dirty="0">
              <a:solidFill>
                <a:srgbClr val="050A30"/>
              </a:solidFill>
              <a:latin typeface="Poppins"/>
            </a:endParaRPr>
          </a:p>
          <a:p>
            <a:pPr>
              <a:lnSpc>
                <a:spcPts val="4500"/>
              </a:lnSpc>
            </a:pPr>
            <a:endParaRPr lang="en-US" sz="3000" spc="-60" dirty="0">
              <a:solidFill>
                <a:srgbClr val="050A30"/>
              </a:solidFill>
              <a:latin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2517" y="8252879"/>
            <a:ext cx="4159973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-70" dirty="0">
                <a:solidFill>
                  <a:srgbClr val="050A30"/>
                </a:solidFill>
                <a:latin typeface="Cambria Bold"/>
              </a:rPr>
              <a:t>Univariate </a:t>
            </a:r>
          </a:p>
          <a:p>
            <a:pPr marL="0" lvl="0" indent="0" algn="ctr">
              <a:lnSpc>
                <a:spcPts val="3850"/>
              </a:lnSpc>
              <a:spcBef>
                <a:spcPct val="0"/>
              </a:spcBef>
            </a:pPr>
            <a:r>
              <a:rPr lang="en-US" sz="3500" spc="-70" dirty="0">
                <a:solidFill>
                  <a:srgbClr val="050A30"/>
                </a:solidFill>
                <a:latin typeface="Cambria Bold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16328" y="4755950"/>
            <a:ext cx="684160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000000"/>
                </a:solidFill>
                <a:latin typeface="Cambria Bold"/>
              </a:rPr>
              <a:t>EDA STEPS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3162" y="6059087"/>
            <a:ext cx="1444668" cy="14487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15180" y="6059087"/>
            <a:ext cx="1444668" cy="144879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97675" y="6059087"/>
            <a:ext cx="1444668" cy="144879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840022" y="8159098"/>
            <a:ext cx="4159973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-70">
                <a:solidFill>
                  <a:srgbClr val="050A30"/>
                </a:solidFill>
                <a:latin typeface="Cambria Bold"/>
              </a:rPr>
              <a:t>Bivariate</a:t>
            </a:r>
          </a:p>
          <a:p>
            <a:pPr marL="0" lvl="0" indent="0" algn="ctr">
              <a:lnSpc>
                <a:spcPts val="3850"/>
              </a:lnSpc>
              <a:spcBef>
                <a:spcPct val="0"/>
              </a:spcBef>
            </a:pPr>
            <a:r>
              <a:rPr lang="en-US" sz="3500" spc="-70">
                <a:solidFill>
                  <a:srgbClr val="050A30"/>
                </a:solidFill>
                <a:latin typeface="Cambria Bold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7527" y="8159098"/>
            <a:ext cx="4159973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spc="-70">
                <a:solidFill>
                  <a:srgbClr val="050A30"/>
                </a:solidFill>
                <a:latin typeface="Cambria Bold"/>
              </a:rPr>
              <a:t>Multivariate </a:t>
            </a:r>
          </a:p>
          <a:p>
            <a:pPr marL="0" lvl="0" indent="0" algn="ctr">
              <a:lnSpc>
                <a:spcPts val="3850"/>
              </a:lnSpc>
              <a:spcBef>
                <a:spcPct val="0"/>
              </a:spcBef>
            </a:pPr>
            <a:r>
              <a:rPr lang="en-US" sz="3500" spc="-70">
                <a:solidFill>
                  <a:srgbClr val="050A30"/>
                </a:solidFill>
                <a:latin typeface="Cambria Bold"/>
              </a:rPr>
              <a:t>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05510" y="8159098"/>
            <a:ext cx="4159973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0"/>
              </a:lnSpc>
              <a:spcBef>
                <a:spcPct val="0"/>
              </a:spcBef>
            </a:pPr>
            <a:r>
              <a:rPr lang="en-US" sz="3500" spc="-70">
                <a:solidFill>
                  <a:srgbClr val="050A30"/>
                </a:solidFill>
                <a:latin typeface="Cambria Bold"/>
              </a:rPr>
              <a:t>Hypothesis generation &amp; 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69" y="9789378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461482BA-4EE5-29ED-9D61-CF78A5F1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8281126" cy="88773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F3725F38-0830-4294-4017-35E658F5DB0C}"/>
              </a:ext>
            </a:extLst>
          </p:cNvPr>
          <p:cNvSpPr txBox="1"/>
          <p:nvPr/>
        </p:nvSpPr>
        <p:spPr>
          <a:xfrm>
            <a:off x="-685800" y="9216910"/>
            <a:ext cx="1217908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i="1" spc="-70" dirty="0">
                <a:solidFill>
                  <a:srgbClr val="050A30"/>
                </a:solidFill>
                <a:latin typeface="Cambria Bold"/>
              </a:rPr>
              <a:t>Click the image to be redirected to the live 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18989" y="0"/>
            <a:ext cx="469011" cy="10287000"/>
            <a:chOff x="0" y="0"/>
            <a:chExt cx="12352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525" cy="2709333"/>
            </a:xfrm>
            <a:custGeom>
              <a:avLst/>
              <a:gdLst/>
              <a:ahLst/>
              <a:cxnLst/>
              <a:rect l="l" t="t" r="r" b="b"/>
              <a:pathLst>
                <a:path w="123525" h="2709333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FC0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213321" y="765433"/>
            <a:ext cx="748876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spc="-132">
                <a:solidFill>
                  <a:srgbClr val="13193D"/>
                </a:solidFill>
                <a:latin typeface="Cambria Bold"/>
              </a:rPr>
              <a:t>Recommendations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511" y="2067450"/>
            <a:ext cx="850954" cy="10409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1581" y="822583"/>
            <a:ext cx="704042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97"/>
              </a:lnSpc>
              <a:spcBef>
                <a:spcPct val="0"/>
              </a:spcBef>
            </a:pPr>
            <a:r>
              <a:rPr lang="en-US" sz="6580" spc="-125">
                <a:solidFill>
                  <a:srgbClr val="13193D"/>
                </a:solidFill>
                <a:latin typeface="Cambria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0488" y="1944127"/>
            <a:ext cx="6376737" cy="160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30"/>
              </a:lnSpc>
            </a:pPr>
            <a:r>
              <a:rPr lang="en-US" sz="2820" spc="-56">
                <a:solidFill>
                  <a:srgbClr val="13193D"/>
                </a:solidFill>
                <a:latin typeface="Poppins"/>
              </a:rPr>
              <a:t>Three out of the four champions have the highest total number of goals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682" y="3824603"/>
            <a:ext cx="850954" cy="10409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50488" y="3924300"/>
            <a:ext cx="6376737" cy="21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30"/>
              </a:lnSpc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There's a relationship between assists and goals seeing that these three top teams still have the highest number of assists is proof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13321" y="1944127"/>
            <a:ext cx="8045979" cy="800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For teams to improve their chances of winning, the team coaches should improve teamwork between players by doing the following:</a:t>
            </a:r>
          </a:p>
          <a:p>
            <a:pPr>
              <a:lnSpc>
                <a:spcPts val="4230"/>
              </a:lnSpc>
            </a:pPr>
            <a:endParaRPr lang="en-US" sz="2820" spc="-56" dirty="0">
              <a:solidFill>
                <a:srgbClr val="13193D"/>
              </a:solidFill>
              <a:latin typeface="Poppins"/>
            </a:endParaRPr>
          </a:p>
          <a:p>
            <a:pPr marL="608924" lvl="1" indent="-304462">
              <a:lnSpc>
                <a:spcPts val="4230"/>
              </a:lnSpc>
              <a:buFont typeface="Arial"/>
              <a:buChar char="•"/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Engage players in drill exercises where they rely on each other to scale through</a:t>
            </a:r>
          </a:p>
          <a:p>
            <a:pPr marL="608924" lvl="1" indent="-304462">
              <a:lnSpc>
                <a:spcPts val="4230"/>
              </a:lnSpc>
              <a:buFont typeface="Arial"/>
              <a:buChar char="•"/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Measure teamwork by assists to see how well players work together</a:t>
            </a:r>
          </a:p>
          <a:p>
            <a:pPr marL="608924" lvl="1" indent="-304462">
              <a:lnSpc>
                <a:spcPts val="4230"/>
              </a:lnSpc>
              <a:buFont typeface="Arial"/>
              <a:buChar char="•"/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Place players in  strategic positions where one player's strengths complement the weaknesses of the other</a:t>
            </a:r>
          </a:p>
          <a:p>
            <a:pPr marL="608924" lvl="1" indent="-304462">
              <a:lnSpc>
                <a:spcPts val="4230"/>
              </a:lnSpc>
              <a:buFont typeface="Arial"/>
              <a:buChar char="•"/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Call out specific players after training that exhibited team play</a:t>
            </a:r>
          </a:p>
          <a:p>
            <a:pPr marL="608924" lvl="1" indent="-304462">
              <a:lnSpc>
                <a:spcPts val="4230"/>
              </a:lnSpc>
              <a:buFont typeface="Arial"/>
              <a:buChar char="•"/>
            </a:pPr>
            <a:r>
              <a:rPr lang="en-US" sz="2820" spc="-56" dirty="0">
                <a:solidFill>
                  <a:srgbClr val="13193D"/>
                </a:solidFill>
                <a:latin typeface="Poppins"/>
              </a:rPr>
              <a:t>Make every player heard and seen during decision making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Custom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Cambria Bold Italics</vt:lpstr>
      <vt:lpstr>Arial</vt:lpstr>
      <vt:lpstr>Calibri</vt:lpstr>
      <vt:lpstr>Poppins Italics</vt:lpstr>
      <vt:lpstr>Poppins</vt:lpstr>
      <vt:lpstr>Cambria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Blue 3d Modern Futuristic Technology Pitch Deck Presentation</dc:title>
  <cp:lastModifiedBy>Nancy Amandi</cp:lastModifiedBy>
  <cp:revision>2</cp:revision>
  <dcterms:created xsi:type="dcterms:W3CDTF">2006-08-16T00:00:00Z</dcterms:created>
  <dcterms:modified xsi:type="dcterms:W3CDTF">2023-03-23T11:50:39Z</dcterms:modified>
  <dc:identifier>DAFd7Y4fZho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2023-03-23T11:50:36Z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a868a0fb-afcc-4d20-86da-377fb364fab5</vt:lpwstr>
  </property>
  <property fmtid="{D5CDD505-2E9C-101B-9397-08002B2CF9AE}" pid="7" name="MSIP_Label_defa4170-0d19-0005-0004-bc88714345d2_ActionId">
    <vt:lpwstr>182c4e21-1874-4eae-bef5-e36f2b5ed425</vt:lpwstr>
  </property>
  <property fmtid="{D5CDD505-2E9C-101B-9397-08002B2CF9AE}" pid="8" name="MSIP_Label_defa4170-0d19-0005-0004-bc88714345d2_ContentBits">
    <vt:lpwstr>0</vt:lpwstr>
  </property>
</Properties>
</file>